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vr1\StaffData\Staff2\kbradford\The%20Meadows%20documents\PBSI\Office%20Referrals%202007_200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Referrals 2007-2008</c:v>
                </c:pt>
              </c:strCache>
            </c:strRef>
          </c:tx>
          <c:cat>
            <c:strRef>
              <c:f>Sheet1!$B$1:$K$1</c:f>
              <c:strCache>
                <c:ptCount val="10"/>
                <c:pt idx="0">
                  <c:v>September</c:v>
                </c:pt>
                <c:pt idx="1">
                  <c:v>October</c:v>
                </c:pt>
                <c:pt idx="2">
                  <c:v>November</c:v>
                </c:pt>
                <c:pt idx="3">
                  <c:v>December</c:v>
                </c:pt>
                <c:pt idx="4">
                  <c:v>January</c:v>
                </c:pt>
                <c:pt idx="5">
                  <c:v>February</c:v>
                </c:pt>
                <c:pt idx="6">
                  <c:v>March</c:v>
                </c:pt>
                <c:pt idx="7">
                  <c:v>April</c:v>
                </c:pt>
                <c:pt idx="8">
                  <c:v>May</c:v>
                </c:pt>
                <c:pt idx="9">
                  <c:v>June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6</c:v>
                </c:pt>
                <c:pt idx="1">
                  <c:v>14</c:v>
                </c:pt>
                <c:pt idx="2">
                  <c:v>35</c:v>
                </c:pt>
                <c:pt idx="3">
                  <c:v>1</c:v>
                </c:pt>
                <c:pt idx="4">
                  <c:v>14</c:v>
                </c:pt>
                <c:pt idx="5">
                  <c:v>64</c:v>
                </c:pt>
                <c:pt idx="6">
                  <c:v>35</c:v>
                </c:pt>
                <c:pt idx="7">
                  <c:v>55</c:v>
                </c:pt>
                <c:pt idx="8">
                  <c:v>60</c:v>
                </c:pt>
                <c:pt idx="9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Referrals 2008-2009</c:v>
                </c:pt>
              </c:strCache>
            </c:strRef>
          </c:tx>
          <c:cat>
            <c:strRef>
              <c:f>Sheet1!$B$1:$K$1</c:f>
              <c:strCache>
                <c:ptCount val="10"/>
                <c:pt idx="0">
                  <c:v>September</c:v>
                </c:pt>
                <c:pt idx="1">
                  <c:v>October</c:v>
                </c:pt>
                <c:pt idx="2">
                  <c:v>November</c:v>
                </c:pt>
                <c:pt idx="3">
                  <c:v>December</c:v>
                </c:pt>
                <c:pt idx="4">
                  <c:v>January</c:v>
                </c:pt>
                <c:pt idx="5">
                  <c:v>February</c:v>
                </c:pt>
                <c:pt idx="6">
                  <c:v>March</c:v>
                </c:pt>
                <c:pt idx="7">
                  <c:v>April</c:v>
                </c:pt>
                <c:pt idx="8">
                  <c:v>May</c:v>
                </c:pt>
                <c:pt idx="9">
                  <c:v>June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29</c:v>
                </c:pt>
                <c:pt idx="1">
                  <c:v>58</c:v>
                </c:pt>
                <c:pt idx="2">
                  <c:v>14</c:v>
                </c:pt>
                <c:pt idx="3">
                  <c:v>30</c:v>
                </c:pt>
                <c:pt idx="4">
                  <c:v>40</c:v>
                </c:pt>
                <c:pt idx="5">
                  <c:v>54</c:v>
                </c:pt>
                <c:pt idx="6">
                  <c:v>57</c:v>
                </c:pt>
                <c:pt idx="7">
                  <c:v>71</c:v>
                </c:pt>
                <c:pt idx="8">
                  <c:v>52</c:v>
                </c:pt>
                <c:pt idx="9">
                  <c:v>7</c:v>
                </c:pt>
              </c:numCache>
            </c:numRef>
          </c:val>
        </c:ser>
        <c:axId val="122531200"/>
        <c:axId val="122607104"/>
      </c:barChart>
      <c:catAx>
        <c:axId val="122531200"/>
        <c:scaling>
          <c:orientation val="minMax"/>
        </c:scaling>
        <c:axPos val="b"/>
        <c:tickLblPos val="nextTo"/>
        <c:crossAx val="122607104"/>
        <c:crosses val="autoZero"/>
        <c:auto val="1"/>
        <c:lblAlgn val="ctr"/>
        <c:lblOffset val="100"/>
      </c:catAx>
      <c:valAx>
        <c:axId val="122607104"/>
        <c:scaling>
          <c:orientation val="minMax"/>
        </c:scaling>
        <c:axPos val="l"/>
        <c:majorGridlines/>
        <c:numFmt formatCode="General" sourceLinked="1"/>
        <c:tickLblPos val="nextTo"/>
        <c:crossAx val="12253120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Meadows Elementary</a:t>
            </a:r>
            <a:br>
              <a:rPr lang="en-US" dirty="0" smtClean="0"/>
            </a:br>
            <a:r>
              <a:rPr lang="en-US" dirty="0" smtClean="0"/>
              <a:t>Desoto, TX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PBS Year 1 Review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Meadows Elementary: Year 2 Launch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August 17, 2009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for Success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Three B’s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Bee Respectful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Bee Responsible 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Bee Ready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5" name="Picture 7" descr="C:\Users\kbrad1963\AppData\Local\Microsoft\Windows\Temporary Internet Files\Content.IE5\V8NATY82\MPj043317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362200"/>
            <a:ext cx="4876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Bee </a:t>
            </a:r>
            <a:r>
              <a:rPr lang="en-US" smtClean="0"/>
              <a:t>Line Formation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Voice Levels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Lesson Plans for the following: hallway behavior, cafeteria behavior, dismissal behavior, and restroom behavior.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Meadows Elementary Referral Data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458200" y="4724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8458200" y="52578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458200" y="57912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Meadows Elementary: Goal Achievement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Year 1 Universal Goal: Reduce office referrals by 20% each month.</a:t>
            </a:r>
          </a:p>
          <a:p>
            <a:pPr lvl="1"/>
            <a:r>
              <a:rPr lang="en-US" dirty="0" smtClean="0"/>
              <a:t>We MET our goal for months: None</a:t>
            </a:r>
          </a:p>
          <a:p>
            <a:pPr lvl="2"/>
            <a:r>
              <a:rPr lang="en-US" dirty="0" smtClean="0"/>
              <a:t>February saw a 16% reduction in referrals</a:t>
            </a:r>
          </a:p>
          <a:p>
            <a:pPr lvl="2"/>
            <a:r>
              <a:rPr lang="en-US" dirty="0" smtClean="0"/>
              <a:t>May saw a 14% reduction in referrals</a:t>
            </a:r>
          </a:p>
          <a:p>
            <a:pPr lvl="1"/>
            <a:r>
              <a:rPr lang="en-US" dirty="0" smtClean="0"/>
              <a:t>We fell BELOW our goal for months: January through June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Meadows Elementary: Kudos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development of a meaningful token system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establishment of the Bee Buck Store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dismissal process was improved dramatically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Meadows Elementary: Areas for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Establishing universally agreed upon criteria for office referrals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Connecting PBSI Lesson Plans to the students’ behavior in and out of school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Monitoring of token system to prevent fraud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Meadows Elementary: Year 2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Year 2 Universal Goal</a:t>
            </a:r>
            <a:r>
              <a:rPr lang="en-US" dirty="0" smtClean="0"/>
              <a:t>: Reduce office referrals by </a:t>
            </a:r>
            <a:r>
              <a:rPr lang="en-US" b="1" dirty="0" smtClean="0">
                <a:solidFill>
                  <a:srgbClr val="FF0000"/>
                </a:solidFill>
              </a:rPr>
              <a:t>20%</a:t>
            </a:r>
          </a:p>
          <a:p>
            <a:r>
              <a:rPr lang="en-US" u="sng" dirty="0" smtClean="0"/>
              <a:t>Year 2 Classroom Goal</a:t>
            </a:r>
            <a:r>
              <a:rPr lang="en-US" dirty="0" smtClean="0"/>
              <a:t>: Reduce office referrals by </a:t>
            </a:r>
            <a:r>
              <a:rPr lang="en-US" b="1" dirty="0" smtClean="0">
                <a:solidFill>
                  <a:srgbClr val="FF0000"/>
                </a:solidFill>
              </a:rPr>
              <a:t>20%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Meadows Elementary: Top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 3 THINGS EVERY TEACHER WILL KNOW</a:t>
            </a:r>
          </a:p>
          <a:p>
            <a:pPr lvl="1"/>
            <a:r>
              <a:rPr lang="en-US" dirty="0" smtClean="0"/>
              <a:t>1.  ALL means ALL</a:t>
            </a:r>
          </a:p>
          <a:p>
            <a:pPr lvl="1"/>
            <a:r>
              <a:rPr lang="en-US" dirty="0" smtClean="0"/>
              <a:t>2.  The meaning of active supervision</a:t>
            </a:r>
          </a:p>
          <a:p>
            <a:pPr lvl="1"/>
            <a:r>
              <a:rPr lang="en-US" dirty="0" smtClean="0"/>
              <a:t>3.  What is/is not an office referral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51</TotalTime>
  <Words>240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</vt:lpstr>
      <vt:lpstr>The Meadows Elementary Desoto, TX</vt:lpstr>
      <vt:lpstr>Guidelines for Success</vt:lpstr>
      <vt:lpstr>Things to Remember</vt:lpstr>
      <vt:lpstr>The Meadows Elementary Referral Data</vt:lpstr>
      <vt:lpstr>The Meadows Elementary: Goal Achievement</vt:lpstr>
      <vt:lpstr>The Meadows Elementary: Kudos</vt:lpstr>
      <vt:lpstr>The Meadows Elementary: Areas for Improvement</vt:lpstr>
      <vt:lpstr>The Meadows Elementary: Year 2 Goals</vt:lpstr>
      <vt:lpstr>The Meadows Elementary: Top 3</vt:lpstr>
      <vt:lpstr>The Meadows Elementary: Year 2 Launch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Meadows Elementary Desoto, TX</dc:title>
  <dc:creator>kbrad1963</dc:creator>
  <cp:lastModifiedBy>KelvinB</cp:lastModifiedBy>
  <cp:revision>10</cp:revision>
  <dcterms:created xsi:type="dcterms:W3CDTF">2009-05-06T19:07:47Z</dcterms:created>
  <dcterms:modified xsi:type="dcterms:W3CDTF">2010-08-10T11:14:40Z</dcterms:modified>
</cp:coreProperties>
</file>